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90" r:id="rId3"/>
    <p:sldId id="291" r:id="rId4"/>
    <p:sldId id="292" r:id="rId5"/>
    <p:sldId id="269" r:id="rId6"/>
    <p:sldId id="284" r:id="rId7"/>
    <p:sldId id="285" r:id="rId8"/>
    <p:sldId id="293" r:id="rId9"/>
    <p:sldId id="294" r:id="rId10"/>
    <p:sldId id="295" r:id="rId11"/>
    <p:sldId id="304" r:id="rId12"/>
    <p:sldId id="305" r:id="rId13"/>
    <p:sldId id="306" r:id="rId14"/>
    <p:sldId id="296" r:id="rId15"/>
    <p:sldId id="301" r:id="rId16"/>
    <p:sldId id="302" r:id="rId17"/>
    <p:sldId id="303" r:id="rId18"/>
    <p:sldId id="307" r:id="rId19"/>
    <p:sldId id="30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0000"/>
    <a:srgbClr val="549D39"/>
    <a:srgbClr val="99CCFF"/>
    <a:srgbClr val="66FF66"/>
    <a:srgbClr val="FF9966"/>
    <a:srgbClr val="FF99FF"/>
    <a:srgbClr val="FFCC00"/>
    <a:srgbClr val="E3E4E3"/>
    <a:srgbClr val="E2DDD0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061" autoAdjust="0"/>
  </p:normalViewPr>
  <p:slideViewPr>
    <p:cSldViewPr snapToGrid="0">
      <p:cViewPr varScale="1">
        <p:scale>
          <a:sx n="104" d="100"/>
          <a:sy n="104" d="100"/>
        </p:scale>
        <p:origin x="756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655A95-B30B-44CF-A4FC-9990A28BD1C1}" type="datetimeFigureOut">
              <a:rPr lang="en-IL" smtClean="0"/>
              <a:t>07/26/2024</a:t>
            </a:fld>
            <a:endParaRPr lang="en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86E982-DD09-4DE0-8DFF-E86F95FE7B9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502756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6E982-DD09-4DE0-8DFF-E86F95FE7B99}" type="slidenum">
              <a:rPr lang="en-IL" smtClean="0"/>
              <a:t>6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66736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4F725-953F-4A61-93E5-AF68A23E5D8D}" type="datetime8">
              <a:rPr lang="en-IL" smtClean="0"/>
              <a:t>07/26/2024 15:15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48581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C0378-A36C-455B-9363-E69DF785076F}" type="datetime8">
              <a:rPr lang="en-IL" smtClean="0"/>
              <a:t>07/26/2024 15:15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145225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39057-0776-49E8-82EE-5F84DF506050}" type="datetime8">
              <a:rPr lang="en-IL" smtClean="0"/>
              <a:t>07/26/2024 15:15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144827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EB99D-CF1D-455B-8920-5B03A6C43FD7}" type="datetime8">
              <a:rPr lang="en-IL" smtClean="0"/>
              <a:t>07/26/2024 15:15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/>
              <a:t>‹#›</a:t>
            </a:fld>
            <a:endParaRPr lang="en-IL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101242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5B521-77C2-46E8-B1B0-2D2BC1B0E6D0}" type="datetime8">
              <a:rPr lang="en-IL" smtClean="0"/>
              <a:t>07/26/2024 15:15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465068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480D7-8556-4EF5-B516-47CA43BB1958}" type="datetime8">
              <a:rPr lang="en-IL" smtClean="0"/>
              <a:t>07/26/2024 15:15</a:t>
            </a:fld>
            <a:endParaRPr lang="en-I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047164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83195-EA98-4F41-B8B1-282EFE3B036C}" type="datetime8">
              <a:rPr lang="en-IL" smtClean="0"/>
              <a:t>07/26/2024 15:15</a:t>
            </a:fld>
            <a:endParaRPr lang="en-I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114012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7D36B-FD89-475F-B068-11100B7FC597}" type="datetime8">
              <a:rPr lang="en-IL" smtClean="0"/>
              <a:t>07/26/2024 15:15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1018691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F3A7A-ED8E-4D8B-809B-8FE205BFC8D9}" type="datetime8">
              <a:rPr lang="en-IL" smtClean="0"/>
              <a:t>07/26/2024 15:15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470859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D6578-7188-4F5B-AD59-AAAE00892AF7}" type="datetime8">
              <a:rPr lang="en-IL" smtClean="0"/>
              <a:t>07/26/2024 15:15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0957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6EDAB-6475-463D-A2D7-A43DB9C9091D}" type="datetime8">
              <a:rPr lang="en-IL" smtClean="0"/>
              <a:t>07/26/2024 15:15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0550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03BBD-28CD-4B11-9AA1-8239B99B3850}" type="datetime8">
              <a:rPr lang="en-IL" smtClean="0"/>
              <a:t>07/26/2024 15:15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54324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F666F-1225-425B-952D-3E074FF734D8}" type="datetime8">
              <a:rPr lang="en-IL" smtClean="0"/>
              <a:t>07/26/2024 15:15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55460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5C20E-D53C-4267-BAB7-9902FF0B7A6F}" type="datetime8">
              <a:rPr lang="en-IL" smtClean="0"/>
              <a:t>07/26/2024 15:15</a:t>
            </a:fld>
            <a:endParaRPr lang="en-IL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85577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D9360-9E89-4A64-A8EE-FC3ED686F043}" type="datetime8">
              <a:rPr lang="en-IL" smtClean="0"/>
              <a:t>07/26/2024 15:15</a:t>
            </a:fld>
            <a:endParaRPr lang="en-IL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20496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9F4C4-8C5F-4C95-B4E2-527DCABE66CB}" type="datetime8">
              <a:rPr lang="en-IL" smtClean="0"/>
              <a:t>07/26/2024 15:15</a:t>
            </a:fld>
            <a:endParaRPr lang="en-IL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1453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83D99-B20D-4242-ABEC-5DE43FFD1E48}" type="datetime8">
              <a:rPr lang="en-IL" smtClean="0"/>
              <a:t>07/26/2024 15:15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11388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C9889CB-3AF8-4DAA-BE37-2B81852383EE}" type="datetime8">
              <a:rPr lang="en-IL" smtClean="0"/>
              <a:t>07/26/2024 15:15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58976D-72D1-4507-A9E6-A51157A613E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366969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198FB-6A83-F47C-F7E3-1738DDFDB3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Prosthetic Hand Control via Shoulder Movement</a:t>
            </a:r>
            <a:endParaRPr lang="en-I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A14220-C7DA-8A8A-FE59-D5126495F0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Nitay ozer</a:t>
            </a:r>
          </a:p>
          <a:p>
            <a:r>
              <a:rPr lang="en-US" dirty="0"/>
              <a:t>Itay mal</a:t>
            </a:r>
          </a:p>
          <a:p>
            <a:r>
              <a:rPr lang="en-US" dirty="0"/>
              <a:t>supervisor </a:t>
            </a:r>
            <a:r>
              <a:rPr lang="en-US" dirty="0" err="1"/>
              <a:t>KobY</a:t>
            </a:r>
            <a:r>
              <a:rPr lang="en-US" dirty="0"/>
              <a:t> </a:t>
            </a:r>
            <a:r>
              <a:rPr lang="en-US" dirty="0" err="1"/>
              <a:t>Kohay</a:t>
            </a:r>
            <a:endParaRPr lang="en-IL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3F7E4CE-238F-D105-81E0-6F7FDD0D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/>
              <a:t>1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02756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AF9FB1-7287-C8AD-9E9D-DB5D69BBB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4344670" cy="960343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4000" dirty="0">
                <a:solidFill>
                  <a:srgbClr val="EBEBEB"/>
                </a:solidFill>
              </a:rPr>
              <a:t>Complex Gestures Mode Mapping</a:t>
            </a:r>
            <a:endParaRPr lang="en-IL" sz="4000" dirty="0">
              <a:solidFill>
                <a:srgbClr val="EBEBEB"/>
              </a:solidFill>
            </a:endParaRP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D901E7-3F1C-2CBC-F860-F73B9B1E6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>
                <a:solidFill>
                  <a:srgbClr val="FFFFFF"/>
                </a:solidFill>
              </a:rPr>
              <a:t>10</a:t>
            </a:fld>
            <a:endParaRPr lang="en-IL" dirty="0">
              <a:solidFill>
                <a:srgbClr val="FFFFFF"/>
              </a:solidFill>
            </a:endParaRPr>
          </a:p>
        </p:txBody>
      </p:sp>
      <p:pic>
        <p:nvPicPr>
          <p:cNvPr id="1030" name="Picture 6" descr="One Person Was to Have an Ego”: Arnold Schwarzenegger's CIA Buddies From  Fubar Shares the Surprising Experience of Working With the Terminator -  EssentiallySports">
            <a:extLst>
              <a:ext uri="{FF2B5EF4-FFF2-40B4-BE49-F238E27FC236}">
                <a16:creationId xmlns:a16="http://schemas.microsoft.com/office/drawing/2014/main" id="{BC0731D3-E063-4A11-4AC6-7D26B1DE84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103"/>
          <a:stretch/>
        </p:blipFill>
        <p:spPr bwMode="auto">
          <a:xfrm flipH="1">
            <a:off x="6534878" y="157159"/>
            <a:ext cx="3199649" cy="6543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53BA3AA-118B-58B0-9F24-1E10B9F071CD}"/>
              </a:ext>
            </a:extLst>
          </p:cNvPr>
          <p:cNvSpPr txBox="1"/>
          <p:nvPr/>
        </p:nvSpPr>
        <p:spPr>
          <a:xfrm>
            <a:off x="8024198" y="1779018"/>
            <a:ext cx="2358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</a:rPr>
              <a:t>M1</a:t>
            </a:r>
            <a:endParaRPr lang="en-IL" sz="4800" b="1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EEE49EC-9031-CE8D-F712-BCBC31EA2722}"/>
              </a:ext>
            </a:extLst>
          </p:cNvPr>
          <p:cNvSpPr txBox="1"/>
          <p:nvPr/>
        </p:nvSpPr>
        <p:spPr>
          <a:xfrm>
            <a:off x="8192881" y="5320890"/>
            <a:ext cx="2358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 w="3175">
                  <a:solidFill>
                    <a:schemeClr val="tx1"/>
                  </a:solidFill>
                </a:ln>
                <a:solidFill>
                  <a:srgbClr val="549D39"/>
                </a:solidFill>
              </a:rPr>
              <a:t>M2</a:t>
            </a:r>
            <a:endParaRPr lang="en-IL" sz="4800" b="1" dirty="0">
              <a:ln w="3175">
                <a:solidFill>
                  <a:schemeClr val="tx1"/>
                </a:solidFill>
              </a:ln>
              <a:solidFill>
                <a:srgbClr val="549D39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DA5AC0E-0529-144C-68F5-DAD904F38B78}"/>
              </a:ext>
            </a:extLst>
          </p:cNvPr>
          <p:cNvSpPr txBox="1"/>
          <p:nvPr/>
        </p:nvSpPr>
        <p:spPr>
          <a:xfrm>
            <a:off x="9728296" y="3416989"/>
            <a:ext cx="2358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 w="3175">
                  <a:solidFill>
                    <a:schemeClr val="tx1"/>
                  </a:solidFill>
                </a:ln>
                <a:solidFill>
                  <a:srgbClr val="7030A0"/>
                </a:solidFill>
              </a:rPr>
              <a:t>M3</a:t>
            </a:r>
            <a:endParaRPr lang="en-IL" sz="4800" b="1" dirty="0">
              <a:ln w="3175">
                <a:solidFill>
                  <a:schemeClr val="tx1"/>
                </a:solidFill>
              </a:ln>
              <a:solidFill>
                <a:srgbClr val="7030A0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5E6EACED-3A3D-B9DE-918C-D5D8F8A5B98C}"/>
              </a:ext>
            </a:extLst>
          </p:cNvPr>
          <p:cNvSpPr txBox="1">
            <a:spLocks/>
          </p:cNvSpPr>
          <p:nvPr/>
        </p:nvSpPr>
        <p:spPr>
          <a:xfrm>
            <a:off x="105064" y="1952786"/>
            <a:ext cx="5147389" cy="427103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GB" sz="3000" dirty="0">
                <a:solidFill>
                  <a:srgbClr val="EBEBEB"/>
                </a:solidFill>
              </a:rPr>
              <a:t>Pros:</a:t>
            </a:r>
          </a:p>
          <a:p>
            <a:pPr lvl="1"/>
            <a:r>
              <a:rPr lang="en-GB" sz="2800" dirty="0">
                <a:solidFill>
                  <a:srgbClr val="EBEBEB"/>
                </a:solidFill>
              </a:rPr>
              <a:t>Immediate activation of wanted mode</a:t>
            </a:r>
          </a:p>
          <a:p>
            <a:pPr lvl="1"/>
            <a:r>
              <a:rPr lang="en-GB" sz="2800" dirty="0">
                <a:solidFill>
                  <a:srgbClr val="EBEBEB"/>
                </a:solidFill>
              </a:rPr>
              <a:t>More modes accessible</a:t>
            </a:r>
          </a:p>
          <a:p>
            <a:r>
              <a:rPr lang="en-GB" sz="3000" dirty="0">
                <a:solidFill>
                  <a:srgbClr val="EBEBEB"/>
                </a:solidFill>
              </a:rPr>
              <a:t>Cons:</a:t>
            </a:r>
          </a:p>
          <a:p>
            <a:pPr lvl="1"/>
            <a:r>
              <a:rPr lang="en-GB" sz="3200" dirty="0">
                <a:solidFill>
                  <a:srgbClr val="EBEBEB"/>
                </a:solidFill>
              </a:rPr>
              <a:t>Even harder movement identification</a:t>
            </a:r>
          </a:p>
          <a:p>
            <a:pPr lvl="1"/>
            <a:r>
              <a:rPr lang="en-GB" sz="3200" dirty="0">
                <a:solidFill>
                  <a:srgbClr val="EBEBEB"/>
                </a:solidFill>
              </a:rPr>
              <a:t>More complex gestures to learn</a:t>
            </a:r>
          </a:p>
          <a:p>
            <a:pPr lvl="1"/>
            <a:r>
              <a:rPr lang="en-GB" sz="3200" dirty="0">
                <a:solidFill>
                  <a:srgbClr val="EBEBEB"/>
                </a:solidFill>
              </a:rPr>
              <a:t>May look awkward </a:t>
            </a:r>
          </a:p>
        </p:txBody>
      </p:sp>
      <p:sp>
        <p:nvSpPr>
          <p:cNvPr id="10" name="Arrow: Circular 9">
            <a:extLst>
              <a:ext uri="{FF2B5EF4-FFF2-40B4-BE49-F238E27FC236}">
                <a16:creationId xmlns:a16="http://schemas.microsoft.com/office/drawing/2014/main" id="{19C65C6D-358B-5BB0-73B8-DC44AE974417}"/>
              </a:ext>
            </a:extLst>
          </p:cNvPr>
          <p:cNvSpPr/>
          <p:nvPr/>
        </p:nvSpPr>
        <p:spPr>
          <a:xfrm>
            <a:off x="7390535" y="2424702"/>
            <a:ext cx="2404280" cy="2672537"/>
          </a:xfrm>
          <a:prstGeom prst="circular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>
              <a:solidFill>
                <a:schemeClr val="tx1"/>
              </a:solidFill>
            </a:endParaRPr>
          </a:p>
        </p:txBody>
      </p:sp>
      <p:sp>
        <p:nvSpPr>
          <p:cNvPr id="12" name="Arrow: Circular 11">
            <a:extLst>
              <a:ext uri="{FF2B5EF4-FFF2-40B4-BE49-F238E27FC236}">
                <a16:creationId xmlns:a16="http://schemas.microsoft.com/office/drawing/2014/main" id="{F39C5678-89E8-B2A4-EF5F-06EF45EE3C1A}"/>
              </a:ext>
            </a:extLst>
          </p:cNvPr>
          <p:cNvSpPr/>
          <p:nvPr/>
        </p:nvSpPr>
        <p:spPr>
          <a:xfrm flipV="1">
            <a:off x="7402982" y="2787012"/>
            <a:ext cx="2404280" cy="2672537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>
              <a:solidFill>
                <a:schemeClr val="tx1"/>
              </a:solidFill>
            </a:endParaRPr>
          </a:p>
        </p:txBody>
      </p:sp>
      <p:sp>
        <p:nvSpPr>
          <p:cNvPr id="14" name="Arrow: Up-Down 13">
            <a:extLst>
              <a:ext uri="{FF2B5EF4-FFF2-40B4-BE49-F238E27FC236}">
                <a16:creationId xmlns:a16="http://schemas.microsoft.com/office/drawing/2014/main" id="{8F1BE7F0-BC06-1303-9E0C-3862851D4B57}"/>
              </a:ext>
            </a:extLst>
          </p:cNvPr>
          <p:cNvSpPr/>
          <p:nvPr/>
        </p:nvSpPr>
        <p:spPr>
          <a:xfrm>
            <a:off x="8228454" y="3112915"/>
            <a:ext cx="755584" cy="1733499"/>
          </a:xfrm>
          <a:prstGeom prst="upDownArrow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197833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AF9FB1-7287-C8AD-9E9D-DB5D69BBB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4344670" cy="96034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>
                <a:solidFill>
                  <a:srgbClr val="EBEBEB"/>
                </a:solidFill>
              </a:rPr>
              <a:t>LSTM</a:t>
            </a:r>
            <a:endParaRPr lang="en-IL" sz="4000" dirty="0">
              <a:solidFill>
                <a:srgbClr val="EBEBEB"/>
              </a:solidFill>
            </a:endParaRP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D901E7-3F1C-2CBC-F860-F73B9B1E6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>
                <a:solidFill>
                  <a:srgbClr val="FFFFFF"/>
                </a:solidFill>
              </a:rPr>
              <a:t>11</a:t>
            </a:fld>
            <a:endParaRPr lang="en-I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5E6EACED-3A3D-B9DE-918C-D5D8F8A5B98C}"/>
              </a:ext>
            </a:extLst>
          </p:cNvPr>
          <p:cNvSpPr txBox="1">
            <a:spLocks/>
          </p:cNvSpPr>
          <p:nvPr/>
        </p:nvSpPr>
        <p:spPr>
          <a:xfrm>
            <a:off x="105064" y="1952786"/>
            <a:ext cx="5147389" cy="427103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GB" sz="3000" dirty="0">
                <a:solidFill>
                  <a:srgbClr val="EBEBEB"/>
                </a:solidFill>
              </a:rPr>
              <a:t>Pros:</a:t>
            </a:r>
          </a:p>
          <a:p>
            <a:pPr lvl="1"/>
            <a:r>
              <a:rPr lang="en-GB" sz="2800" dirty="0">
                <a:solidFill>
                  <a:srgbClr val="EBEBEB"/>
                </a:solidFill>
              </a:rPr>
              <a:t>Adequate to temporal data</a:t>
            </a:r>
          </a:p>
          <a:p>
            <a:pPr lvl="1"/>
            <a:r>
              <a:rPr lang="en-GB" sz="2800" dirty="0">
                <a:solidFill>
                  <a:srgbClr val="EBEBEB"/>
                </a:solidFill>
              </a:rPr>
              <a:t>May be used as classifier</a:t>
            </a:r>
          </a:p>
          <a:p>
            <a:r>
              <a:rPr lang="en-GB" sz="3000" dirty="0">
                <a:solidFill>
                  <a:srgbClr val="EBEBEB"/>
                </a:solidFill>
              </a:rPr>
              <a:t>Cons:</a:t>
            </a:r>
          </a:p>
          <a:p>
            <a:pPr lvl="1"/>
            <a:r>
              <a:rPr lang="en-GB" sz="3200" dirty="0">
                <a:solidFill>
                  <a:srgbClr val="EBEBEB"/>
                </a:solidFill>
              </a:rPr>
              <a:t>Computationally expensive</a:t>
            </a:r>
          </a:p>
          <a:p>
            <a:pPr lvl="1"/>
            <a:r>
              <a:rPr lang="en-GB" sz="3200" dirty="0">
                <a:solidFill>
                  <a:srgbClr val="EBEBEB"/>
                </a:solidFill>
              </a:rPr>
              <a:t>Hard to implement for microcontroller</a:t>
            </a:r>
          </a:p>
          <a:p>
            <a:pPr lvl="1"/>
            <a:r>
              <a:rPr lang="en-GB" sz="3200" dirty="0">
                <a:solidFill>
                  <a:srgbClr val="EBEBEB"/>
                </a:solidFill>
              </a:rPr>
              <a:t>Many learned parameters</a:t>
            </a:r>
          </a:p>
          <a:p>
            <a:pPr lvl="1"/>
            <a:endParaRPr lang="en-GB" sz="3200" dirty="0">
              <a:solidFill>
                <a:srgbClr val="EBEBEB"/>
              </a:solidFill>
            </a:endParaRPr>
          </a:p>
        </p:txBody>
      </p:sp>
      <p:pic>
        <p:nvPicPr>
          <p:cNvPr id="3" name="Picture 2" descr="undefined">
            <a:extLst>
              <a:ext uri="{FF2B5EF4-FFF2-40B4-BE49-F238E27FC236}">
                <a16:creationId xmlns:a16="http://schemas.microsoft.com/office/drawing/2014/main" id="{E49C7A9F-221F-76C8-7017-818874E04AA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0514" y="1731702"/>
            <a:ext cx="6092679" cy="41703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963963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AF9FB1-7287-C8AD-9E9D-DB5D69BBB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4344670" cy="96034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>
                <a:solidFill>
                  <a:srgbClr val="EBEBEB"/>
                </a:solidFill>
              </a:rPr>
              <a:t>GRU</a:t>
            </a:r>
            <a:endParaRPr lang="en-IL" sz="4000" dirty="0">
              <a:solidFill>
                <a:srgbClr val="EBEBEB"/>
              </a:solidFill>
            </a:endParaRP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D901E7-3F1C-2CBC-F860-F73B9B1E6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>
                <a:solidFill>
                  <a:srgbClr val="FFFFFF"/>
                </a:solidFill>
              </a:rPr>
              <a:t>12</a:t>
            </a:fld>
            <a:endParaRPr lang="en-I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5E6EACED-3A3D-B9DE-918C-D5D8F8A5B98C}"/>
              </a:ext>
            </a:extLst>
          </p:cNvPr>
          <p:cNvSpPr txBox="1">
            <a:spLocks/>
          </p:cNvSpPr>
          <p:nvPr/>
        </p:nvSpPr>
        <p:spPr>
          <a:xfrm>
            <a:off x="105064" y="1952786"/>
            <a:ext cx="5147389" cy="4271033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GB" sz="3000" dirty="0">
                <a:solidFill>
                  <a:srgbClr val="EBEBEB"/>
                </a:solidFill>
              </a:rPr>
              <a:t>Pros:</a:t>
            </a:r>
          </a:p>
          <a:p>
            <a:pPr lvl="1"/>
            <a:r>
              <a:rPr lang="en-GB" sz="2800" dirty="0">
                <a:solidFill>
                  <a:srgbClr val="EBEBEB"/>
                </a:solidFill>
              </a:rPr>
              <a:t>Adequate to temporal data</a:t>
            </a:r>
          </a:p>
          <a:p>
            <a:pPr lvl="1"/>
            <a:r>
              <a:rPr lang="en-GB" sz="2800" dirty="0">
                <a:solidFill>
                  <a:srgbClr val="EBEBEB"/>
                </a:solidFill>
              </a:rPr>
              <a:t>May be used as classifier</a:t>
            </a:r>
          </a:p>
          <a:p>
            <a:pPr lvl="1"/>
            <a:r>
              <a:rPr lang="en-GB" sz="2800" dirty="0">
                <a:solidFill>
                  <a:srgbClr val="EBEBEB"/>
                </a:solidFill>
              </a:rPr>
              <a:t>Slightly less parameters than LSTM</a:t>
            </a:r>
          </a:p>
          <a:p>
            <a:r>
              <a:rPr lang="en-GB" sz="3000" dirty="0">
                <a:solidFill>
                  <a:srgbClr val="EBEBEB"/>
                </a:solidFill>
              </a:rPr>
              <a:t>Cons:</a:t>
            </a:r>
          </a:p>
          <a:p>
            <a:pPr lvl="1"/>
            <a:r>
              <a:rPr lang="en-GB" sz="3200" dirty="0">
                <a:solidFill>
                  <a:srgbClr val="EBEBEB"/>
                </a:solidFill>
              </a:rPr>
              <a:t>Computationally expensive</a:t>
            </a:r>
          </a:p>
          <a:p>
            <a:pPr lvl="1"/>
            <a:r>
              <a:rPr lang="en-GB" sz="3200" dirty="0">
                <a:solidFill>
                  <a:srgbClr val="EBEBEB"/>
                </a:solidFill>
              </a:rPr>
              <a:t>Hard to implement for microcontroller</a:t>
            </a:r>
          </a:p>
          <a:p>
            <a:pPr lvl="1"/>
            <a:r>
              <a:rPr lang="en-GB" sz="3200" dirty="0">
                <a:solidFill>
                  <a:srgbClr val="EBEBEB"/>
                </a:solidFill>
              </a:rPr>
              <a:t>Many learned parameters</a:t>
            </a:r>
          </a:p>
          <a:p>
            <a:pPr lvl="1"/>
            <a:r>
              <a:rPr lang="en-GB" sz="3200" dirty="0">
                <a:solidFill>
                  <a:srgbClr val="EBEBEB"/>
                </a:solidFill>
              </a:rPr>
              <a:t>Less weight for long term memory</a:t>
            </a:r>
          </a:p>
          <a:p>
            <a:pPr lvl="1"/>
            <a:endParaRPr lang="en-GB" sz="3200" dirty="0">
              <a:solidFill>
                <a:srgbClr val="EBEBEB"/>
              </a:solidFill>
            </a:endParaRPr>
          </a:p>
        </p:txBody>
      </p:sp>
      <p:pic>
        <p:nvPicPr>
          <p:cNvPr id="5" name="Picture 4" descr="undefined">
            <a:extLst>
              <a:ext uri="{FF2B5EF4-FFF2-40B4-BE49-F238E27FC236}">
                <a16:creationId xmlns:a16="http://schemas.microsoft.com/office/drawing/2014/main" id="{EAA0AEBA-3167-FF30-69B5-DBBC8E4144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1701" y="2117213"/>
            <a:ext cx="6321050" cy="31605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15134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AF9FB1-7287-C8AD-9E9D-DB5D69BBB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4344670" cy="96034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>
                <a:solidFill>
                  <a:srgbClr val="EBEBEB"/>
                </a:solidFill>
              </a:rPr>
              <a:t>Random Forest</a:t>
            </a:r>
            <a:endParaRPr lang="en-IL" sz="4000" dirty="0">
              <a:solidFill>
                <a:srgbClr val="EBEBEB"/>
              </a:solidFill>
            </a:endParaRP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D901E7-3F1C-2CBC-F860-F73B9B1E6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>
                <a:solidFill>
                  <a:srgbClr val="FFFFFF"/>
                </a:solidFill>
              </a:rPr>
              <a:t>13</a:t>
            </a:fld>
            <a:endParaRPr lang="en-IL" dirty="0">
              <a:solidFill>
                <a:srgbClr val="FFFFFF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5E6EACED-3A3D-B9DE-918C-D5D8F8A5B98C}"/>
              </a:ext>
            </a:extLst>
          </p:cNvPr>
          <p:cNvSpPr txBox="1">
            <a:spLocks/>
          </p:cNvSpPr>
          <p:nvPr/>
        </p:nvSpPr>
        <p:spPr>
          <a:xfrm>
            <a:off x="105064" y="1952786"/>
            <a:ext cx="5147389" cy="427103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GB" sz="3000" dirty="0">
                <a:solidFill>
                  <a:srgbClr val="EBEBEB"/>
                </a:solidFill>
              </a:rPr>
              <a:t>Pros:</a:t>
            </a:r>
          </a:p>
          <a:p>
            <a:pPr lvl="1"/>
            <a:r>
              <a:rPr lang="en-US" sz="2800" dirty="0">
                <a:solidFill>
                  <a:srgbClr val="EBEBEB"/>
                </a:solidFill>
              </a:rPr>
              <a:t>Easy and fast training</a:t>
            </a:r>
          </a:p>
          <a:p>
            <a:pPr lvl="1"/>
            <a:r>
              <a:rPr lang="en-US" sz="2800" dirty="0">
                <a:solidFill>
                  <a:srgbClr val="EBEBEB"/>
                </a:solidFill>
              </a:rPr>
              <a:t>Highly fitted to classification tasks</a:t>
            </a:r>
          </a:p>
          <a:p>
            <a:pPr lvl="1"/>
            <a:r>
              <a:rPr lang="en-GB" sz="2800" dirty="0">
                <a:solidFill>
                  <a:srgbClr val="EBEBEB"/>
                </a:solidFill>
              </a:rPr>
              <a:t>Explainable</a:t>
            </a:r>
          </a:p>
          <a:p>
            <a:pPr lvl="1"/>
            <a:r>
              <a:rPr lang="en-GB" sz="2800" dirty="0">
                <a:solidFill>
                  <a:srgbClr val="EBEBEB"/>
                </a:solidFill>
              </a:rPr>
              <a:t>Fitted to microcontroller easily</a:t>
            </a:r>
          </a:p>
          <a:p>
            <a:r>
              <a:rPr lang="en-GB" sz="3000" dirty="0">
                <a:solidFill>
                  <a:srgbClr val="EBEBEB"/>
                </a:solidFill>
              </a:rPr>
              <a:t>Cons:</a:t>
            </a:r>
          </a:p>
          <a:p>
            <a:pPr lvl="1"/>
            <a:r>
              <a:rPr lang="en-GB" sz="3000" dirty="0">
                <a:solidFill>
                  <a:srgbClr val="EBEBEB"/>
                </a:solidFill>
              </a:rPr>
              <a:t>Not designed for temporal data</a:t>
            </a:r>
          </a:p>
          <a:p>
            <a:pPr lvl="1"/>
            <a:endParaRPr lang="en-GB" sz="3200" dirty="0">
              <a:solidFill>
                <a:srgbClr val="EBEBEB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4235FAD-64D1-B904-11BE-074EDC093E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0419" y="1589609"/>
            <a:ext cx="5638800" cy="422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55901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66E31-C0E6-ADC4-D61B-61C4B4DA28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Purposed </a:t>
            </a:r>
            <a:br>
              <a:rPr lang="en-US" dirty="0"/>
            </a:br>
            <a:r>
              <a:rPr lang="en-US" dirty="0"/>
              <a:t>Solution</a:t>
            </a:r>
            <a:endParaRPr lang="en-I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C18CAA-91D0-0719-9E22-28D24E7DC0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B8AB56-7BB6-16C6-5824-A4A2DBF05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/>
              <a:t>14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83891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3B62D7-45AF-760B-68EF-565232E01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EBEBEB"/>
                </a:solidFill>
              </a:rPr>
              <a:t>Simplified Mode Cycling</a:t>
            </a:r>
            <a:endParaRPr lang="en-IL" dirty="0">
              <a:solidFill>
                <a:srgbClr val="EBEBEB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A2E199-2A26-0CC7-871B-ED19758DC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758976D-72D1-4507-A9E6-A51157A613E9}" type="slidenum">
              <a:rPr lang="en-IL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IL">
              <a:solidFill>
                <a:srgbClr val="FFFFFF"/>
              </a:solidFill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C82F47D-1B12-F0BA-6479-023CA1E19A25}"/>
              </a:ext>
            </a:extLst>
          </p:cNvPr>
          <p:cNvGrpSpPr/>
          <p:nvPr/>
        </p:nvGrpSpPr>
        <p:grpSpPr>
          <a:xfrm>
            <a:off x="7841825" y="2286162"/>
            <a:ext cx="3023820" cy="4414678"/>
            <a:chOff x="5413753" y="157159"/>
            <a:chExt cx="4482074" cy="6543681"/>
          </a:xfrm>
        </p:grpSpPr>
        <p:pic>
          <p:nvPicPr>
            <p:cNvPr id="8" name="Picture 6" descr="One Person Was to Have an Ego”: Arnold Schwarzenegger's CIA Buddies From  Fubar Shares the Surprising Experience of Working With the Terminator -  EssentiallySports">
              <a:extLst>
                <a:ext uri="{FF2B5EF4-FFF2-40B4-BE49-F238E27FC236}">
                  <a16:creationId xmlns:a16="http://schemas.microsoft.com/office/drawing/2014/main" id="{B8253E99-6129-9CE2-4FA4-BD63C81D135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1103"/>
            <a:stretch/>
          </p:blipFill>
          <p:spPr bwMode="auto">
            <a:xfrm flipH="1">
              <a:off x="6534878" y="157159"/>
              <a:ext cx="3199649" cy="65436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53970DE-A01F-6560-25D7-7E6E5B58E3DD}"/>
                </a:ext>
              </a:extLst>
            </p:cNvPr>
            <p:cNvGrpSpPr/>
            <p:nvPr/>
          </p:nvGrpSpPr>
          <p:grpSpPr>
            <a:xfrm>
              <a:off x="5413753" y="1259713"/>
              <a:ext cx="4482074" cy="3347782"/>
              <a:chOff x="6104579" y="1460873"/>
              <a:chExt cx="2802111" cy="2092972"/>
            </a:xfrm>
          </p:grpSpPr>
          <p:sp>
            <p:nvSpPr>
              <p:cNvPr id="10" name="Arrow: Up 9">
                <a:extLst>
                  <a:ext uri="{FF2B5EF4-FFF2-40B4-BE49-F238E27FC236}">
                    <a16:creationId xmlns:a16="http://schemas.microsoft.com/office/drawing/2014/main" id="{C727279B-0DEF-1C95-C81A-637E7DABC0C8}"/>
                  </a:ext>
                </a:extLst>
              </p:cNvPr>
              <p:cNvSpPr/>
              <p:nvPr/>
            </p:nvSpPr>
            <p:spPr>
              <a:xfrm>
                <a:off x="7860589" y="1952785"/>
                <a:ext cx="437362" cy="852407"/>
              </a:xfrm>
              <a:prstGeom prst="upArrow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1" name="Arrow: Up 10">
                <a:extLst>
                  <a:ext uri="{FF2B5EF4-FFF2-40B4-BE49-F238E27FC236}">
                    <a16:creationId xmlns:a16="http://schemas.microsoft.com/office/drawing/2014/main" id="{DB7A90AB-8CB4-F102-47AD-708A83648C33}"/>
                  </a:ext>
                </a:extLst>
              </p:cNvPr>
              <p:cNvSpPr/>
              <p:nvPr/>
            </p:nvSpPr>
            <p:spPr>
              <a:xfrm rot="16200000">
                <a:off x="7263960" y="2586599"/>
                <a:ext cx="437362" cy="852407"/>
              </a:xfrm>
              <a:prstGeom prst="upArrow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A085737-B849-DA3D-B129-50639563E645}"/>
                  </a:ext>
                </a:extLst>
              </p:cNvPr>
              <p:cNvSpPr txBox="1"/>
              <p:nvPr/>
            </p:nvSpPr>
            <p:spPr>
              <a:xfrm>
                <a:off x="6104579" y="2669694"/>
                <a:ext cx="1474579" cy="8841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b="1" dirty="0">
                    <a:ln>
                      <a:solidFill>
                        <a:schemeClr val="tx1"/>
                      </a:solidFill>
                    </a:ln>
                    <a:solidFill>
                      <a:srgbClr val="FFC000"/>
                    </a:solidFill>
                  </a:rPr>
                  <a:t>Next Mode</a:t>
                </a:r>
                <a:endParaRPr lang="en-IL" sz="2800" b="1" dirty="0">
                  <a:ln>
                    <a:solidFill>
                      <a:schemeClr val="tx1"/>
                    </a:solidFill>
                  </a:ln>
                  <a:solidFill>
                    <a:srgbClr val="FFC000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0FFE2D8-E9BE-0A04-9FF5-6A829329CC8A}"/>
                  </a:ext>
                </a:extLst>
              </p:cNvPr>
              <p:cNvSpPr txBox="1"/>
              <p:nvPr/>
            </p:nvSpPr>
            <p:spPr>
              <a:xfrm>
                <a:off x="7286983" y="1460873"/>
                <a:ext cx="1619707" cy="5418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ln>
                      <a:solidFill>
                        <a:schemeClr val="tx1"/>
                      </a:solidFill>
                    </a:ln>
                    <a:solidFill>
                      <a:srgbClr val="FFC000"/>
                    </a:solidFill>
                  </a:rPr>
                  <a:t>On/Off</a:t>
                </a:r>
                <a:endParaRPr lang="en-IL" sz="3200" b="1" dirty="0">
                  <a:ln>
                    <a:solidFill>
                      <a:schemeClr val="tx1"/>
                    </a:solidFill>
                  </a:ln>
                  <a:solidFill>
                    <a:srgbClr val="FFC000"/>
                  </a:solidFill>
                </a:endParaRPr>
              </a:p>
            </p:txBody>
          </p:sp>
        </p:grp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FB16DF81-C137-ED53-5223-DEBB77FA85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8736" y="2630747"/>
            <a:ext cx="5137914" cy="36998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808432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3B62D7-45AF-760B-68EF-565232E01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EBEBEB"/>
                </a:solidFill>
              </a:rPr>
              <a:t>Forward / Back Symmetry</a:t>
            </a:r>
            <a:endParaRPr lang="en-IL" dirty="0">
              <a:solidFill>
                <a:srgbClr val="EBEBEB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A2E199-2A26-0CC7-871B-ED19758DC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758976D-72D1-4507-A9E6-A51157A613E9}" type="slidenum">
              <a:rPr lang="en-IL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IL">
              <a:solidFill>
                <a:srgbClr val="FFFFFF"/>
              </a:solidFill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pSp>
        <p:nvGrpSpPr>
          <p:cNvPr id="17" name="Group 1">
            <a:extLst>
              <a:ext uri="{FF2B5EF4-FFF2-40B4-BE49-F238E27FC236}">
                <a16:creationId xmlns:a16="http://schemas.microsoft.com/office/drawing/2014/main" id="{1F9DC49F-4AD1-E097-D2EA-AB397C3A7E8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48930" y="2497398"/>
            <a:ext cx="10692479" cy="3625269"/>
            <a:chOff x="446" y="2579"/>
            <a:chExt cx="10352" cy="3511"/>
          </a:xfrm>
        </p:grpSpPr>
        <p:sp>
          <p:nvSpPr>
            <p:cNvPr id="19" name="AutoShape 4">
              <a:extLst>
                <a:ext uri="{FF2B5EF4-FFF2-40B4-BE49-F238E27FC236}">
                  <a16:creationId xmlns:a16="http://schemas.microsoft.com/office/drawing/2014/main" id="{5D0DF7F4-DD55-F7B1-4A4A-D2ED1F9AA1A8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46" y="2579"/>
              <a:ext cx="10352" cy="35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051" name="Picture 3">
              <a:extLst>
                <a:ext uri="{FF2B5EF4-FFF2-40B4-BE49-F238E27FC236}">
                  <a16:creationId xmlns:a16="http://schemas.microsoft.com/office/drawing/2014/main" id="{933957A7-3B6F-ACB2-08C6-1D5166644F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8" y="2843"/>
              <a:ext cx="4885" cy="29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751B340A-DC63-65EA-2522-EDF7DAFCA2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11" y="2843"/>
              <a:ext cx="4884" cy="29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7E2A1F31-D0C9-94EF-8051-73BD01A5394B}"/>
              </a:ext>
            </a:extLst>
          </p:cNvPr>
          <p:cNvSpPr/>
          <p:nvPr/>
        </p:nvSpPr>
        <p:spPr>
          <a:xfrm>
            <a:off x="3676073" y="3407988"/>
            <a:ext cx="1117599" cy="1616363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1EF419-CC67-8A6E-20D1-DAC8F7DC3269}"/>
              </a:ext>
            </a:extLst>
          </p:cNvPr>
          <p:cNvSpPr/>
          <p:nvPr/>
        </p:nvSpPr>
        <p:spPr>
          <a:xfrm>
            <a:off x="7749308" y="3475520"/>
            <a:ext cx="1117601" cy="1616363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1054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3B62D7-45AF-760B-68EF-565232E01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sz="4400">
                <a:solidFill>
                  <a:srgbClr val="EBEBEB"/>
                </a:solidFill>
              </a:rPr>
              <a:t>Program Flow</a:t>
            </a:r>
            <a:endParaRPr lang="en-IL" dirty="0">
              <a:solidFill>
                <a:srgbClr val="EBEBEB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A2E199-2A26-0CC7-871B-ED19758DC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758976D-72D1-4507-A9E6-A51157A613E9}" type="slidenum">
              <a:rPr lang="en-IL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17</a:t>
            </a:fld>
            <a:endParaRPr lang="en-IL">
              <a:solidFill>
                <a:srgbClr val="FFFFFF"/>
              </a:solidFill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0615ED-B1DA-F889-68D3-BBCCFA964E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0075" y="2475097"/>
            <a:ext cx="3766071" cy="419348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E5E94D0-614F-A36B-69CD-DA2336B9847D}"/>
              </a:ext>
            </a:extLst>
          </p:cNvPr>
          <p:cNvSpPr txBox="1">
            <a:spLocks/>
          </p:cNvSpPr>
          <p:nvPr/>
        </p:nvSpPr>
        <p:spPr>
          <a:xfrm>
            <a:off x="557646" y="2475097"/>
            <a:ext cx="6027881" cy="42710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buClrTx/>
            </a:pPr>
            <a:r>
              <a:rPr lang="en-GB" sz="2800" dirty="0"/>
              <a:t>Sample rate – 80Hz</a:t>
            </a:r>
          </a:p>
          <a:p>
            <a:pPr>
              <a:buClrTx/>
            </a:pPr>
            <a:r>
              <a:rPr lang="en-GB" sz="2800" dirty="0"/>
              <a:t>Buffer size – 100 timepoints</a:t>
            </a:r>
          </a:p>
          <a:p>
            <a:pPr>
              <a:buClrTx/>
            </a:pPr>
            <a:r>
              <a:rPr lang="en-GB" sz="2800" dirty="0"/>
              <a:t>Prediction after each sample</a:t>
            </a:r>
          </a:p>
          <a:p>
            <a:pPr>
              <a:buClrTx/>
            </a:pPr>
            <a:r>
              <a:rPr lang="en-GB" sz="2800" dirty="0"/>
              <a:t>Capture window prevents multiple hits from single gesture</a:t>
            </a:r>
          </a:p>
          <a:p>
            <a:pPr>
              <a:buClrTx/>
            </a:pPr>
            <a:r>
              <a:rPr lang="en-GB" sz="2800" dirty="0"/>
              <a:t>BLE disconnection interrupts flow</a:t>
            </a:r>
          </a:p>
          <a:p>
            <a:pPr>
              <a:buClrTx/>
            </a:pPr>
            <a:endParaRPr lang="en-GB" sz="3000" dirty="0"/>
          </a:p>
        </p:txBody>
      </p:sp>
    </p:spTree>
    <p:extLst>
      <p:ext uri="{BB962C8B-B14F-4D97-AF65-F5344CB8AC3E}">
        <p14:creationId xmlns:p14="http://schemas.microsoft.com/office/powerpoint/2010/main" val="6636391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3B62D7-45AF-760B-68EF-565232E01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EBEBEB"/>
                </a:solidFill>
              </a:rPr>
              <a:t>System Interconnection</a:t>
            </a:r>
            <a:endParaRPr lang="en-IL" dirty="0">
              <a:solidFill>
                <a:srgbClr val="EBEBEB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A2E199-2A26-0CC7-871B-ED19758DC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758976D-72D1-4507-A9E6-A51157A613E9}" type="slidenum">
              <a:rPr lang="en-IL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18</a:t>
            </a:fld>
            <a:endParaRPr lang="en-IL">
              <a:solidFill>
                <a:srgbClr val="FFFFFF"/>
              </a:solidFill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pSp>
        <p:nvGrpSpPr>
          <p:cNvPr id="9" name="Group 1">
            <a:extLst>
              <a:ext uri="{FF2B5EF4-FFF2-40B4-BE49-F238E27FC236}">
                <a16:creationId xmlns:a16="http://schemas.microsoft.com/office/drawing/2014/main" id="{07F1545A-7281-132B-92EC-5532BAC4A03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243991" y="2825483"/>
            <a:ext cx="6140975" cy="3911600"/>
            <a:chOff x="2020" y="2962"/>
            <a:chExt cx="7155" cy="4558"/>
          </a:xfrm>
        </p:grpSpPr>
        <p:sp>
          <p:nvSpPr>
            <p:cNvPr id="11" name="AutoShape 7">
              <a:extLst>
                <a:ext uri="{FF2B5EF4-FFF2-40B4-BE49-F238E27FC236}">
                  <a16:creationId xmlns:a16="http://schemas.microsoft.com/office/drawing/2014/main" id="{FB5A777A-5F0E-DC91-A8AF-D902295A771B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2020" y="2962"/>
              <a:ext cx="7155" cy="45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5126" name="Picture 6">
              <a:extLst>
                <a:ext uri="{FF2B5EF4-FFF2-40B4-BE49-F238E27FC236}">
                  <a16:creationId xmlns:a16="http://schemas.microsoft.com/office/drawing/2014/main" id="{435D8D79-FA6B-1C59-1943-5F2D1C1B14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20" y="3353"/>
              <a:ext cx="6304" cy="41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 Box 2">
              <a:extLst>
                <a:ext uri="{FF2B5EF4-FFF2-40B4-BE49-F238E27FC236}">
                  <a16:creationId xmlns:a16="http://schemas.microsoft.com/office/drawing/2014/main" id="{6C3DEA5D-ED35-BDBB-D09B-CF8B0C53C5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69" y="3061"/>
              <a:ext cx="1711" cy="6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David" panose="020E0502060401010101" pitchFamily="34" charset="-79"/>
                  <a:ea typeface="Calibri" panose="020F0502020204030204" pitchFamily="34" charset="0"/>
                  <a:cs typeface="David" panose="020E0502060401010101" pitchFamily="34" charset="-79"/>
                </a:rPr>
                <a:t>ESP 32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" name="Text Box 2">
              <a:extLst>
                <a:ext uri="{FF2B5EF4-FFF2-40B4-BE49-F238E27FC236}">
                  <a16:creationId xmlns:a16="http://schemas.microsoft.com/office/drawing/2014/main" id="{45CC4DEF-2A5A-3705-EB71-01221487A5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979" y="4123"/>
              <a:ext cx="1711" cy="6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David" panose="020E0502060401010101" pitchFamily="34" charset="-79"/>
                  <a:ea typeface="Calibri" panose="020F0502020204030204" pitchFamily="34" charset="0"/>
                  <a:cs typeface="David" panose="020E0502060401010101" pitchFamily="34" charset="-79"/>
                </a:rPr>
                <a:t>IMU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" name="Text Box 2">
              <a:extLst>
                <a:ext uri="{FF2B5EF4-FFF2-40B4-BE49-F238E27FC236}">
                  <a16:creationId xmlns:a16="http://schemas.microsoft.com/office/drawing/2014/main" id="{FC4361DA-39F1-2C16-3319-950D55B8577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11" y="5651"/>
              <a:ext cx="1711" cy="6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David" panose="020E0502060401010101" pitchFamily="34" charset="-79"/>
                  <a:ea typeface="Calibri" panose="020F0502020204030204" pitchFamily="34" charset="0"/>
                  <a:cs typeface="David" panose="020E0502060401010101" pitchFamily="34" charset="-79"/>
                </a:rPr>
                <a:t>Buzzer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5" name="Text Box 2">
              <a:extLst>
                <a:ext uri="{FF2B5EF4-FFF2-40B4-BE49-F238E27FC236}">
                  <a16:creationId xmlns:a16="http://schemas.microsoft.com/office/drawing/2014/main" id="{80FCA483-D24C-42F2-B4F7-08FC891C67C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39" y="5761"/>
              <a:ext cx="1711" cy="6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David" panose="020E0502060401010101" pitchFamily="34" charset="-79"/>
                  <a:ea typeface="Calibri" panose="020F0502020204030204" pitchFamily="34" charset="0"/>
                  <a:cs typeface="David" panose="020E0502060401010101" pitchFamily="34" charset="-79"/>
                </a:rPr>
                <a:t>3.7V Battery 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38BE1259-3680-33AB-28D5-603F7DC122D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96" t="11038" r="10583" b="21979"/>
          <a:stretch/>
        </p:blipFill>
        <p:spPr bwMode="auto">
          <a:xfrm>
            <a:off x="773754" y="2968324"/>
            <a:ext cx="4932810" cy="363041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953980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3B62D7-45AF-760B-68EF-565232E01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EBEBEB"/>
                </a:solidFill>
              </a:rPr>
              <a:t>Demo</a:t>
            </a:r>
            <a:endParaRPr lang="en-IL" dirty="0">
              <a:solidFill>
                <a:srgbClr val="EBEBEB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A2E199-2A26-0CC7-871B-ED19758DC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758976D-72D1-4507-A9E6-A51157A613E9}" type="slidenum">
              <a:rPr lang="en-IL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19</a:t>
            </a:fld>
            <a:endParaRPr lang="en-IL">
              <a:solidFill>
                <a:srgbClr val="FFFFFF"/>
              </a:solidFill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2400630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72E878-8673-1CBB-DC06-584E9C31E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Problem Definition</a:t>
            </a:r>
            <a:endParaRPr lang="en-IL" dirty="0">
              <a:solidFill>
                <a:srgbClr val="EBEBEB"/>
              </a:solidFill>
            </a:endParaRPr>
          </a:p>
        </p:txBody>
      </p:sp>
      <p:sp>
        <p:nvSpPr>
          <p:cNvPr id="1033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35" name="Freeform: Shape 1034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1026" name="Picture 2" descr="Haifa3D - תנו לי יד בתלת מימד | Haifa">
            <a:extLst>
              <a:ext uri="{FF2B5EF4-FFF2-40B4-BE49-F238E27FC236}">
                <a16:creationId xmlns:a16="http://schemas.microsoft.com/office/drawing/2014/main" id="{7A65A49D-D487-2102-7B55-781A1BABA8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3992" y="704054"/>
            <a:ext cx="5449889" cy="5449889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7" name="Rectangle 1036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CFAC72-2B1F-8C5D-4950-2CCF271FB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758976D-72D1-4507-A9E6-A51157A613E9}" type="slidenum">
              <a:rPr lang="en-IL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</a:t>
            </a:fld>
            <a:endParaRPr lang="en-IL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146A6-9133-4025-5ED9-AD7161C1B8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pPr defTabSz="800100">
              <a:spcBef>
                <a:spcPct val="0"/>
              </a:spcBef>
              <a:spcAft>
                <a:spcPct val="35000"/>
              </a:spcAft>
            </a:pPr>
            <a:r>
              <a:rPr lang="en-US" sz="2800" kern="1200" dirty="0">
                <a:solidFill>
                  <a:srgbClr val="EBEBEB"/>
                </a:solidFill>
              </a:rPr>
              <a:t>Wirelessly controlling Haifa 3D robotic prosthetic hand </a:t>
            </a:r>
          </a:p>
          <a:p>
            <a:pPr lvl="1" defTabSz="800100">
              <a:spcBef>
                <a:spcPct val="0"/>
              </a:spcBef>
              <a:spcAft>
                <a:spcPct val="35000"/>
              </a:spcAft>
            </a:pPr>
            <a:r>
              <a:rPr lang="en-US" sz="2600" dirty="0">
                <a:solidFill>
                  <a:srgbClr val="EBEBEB"/>
                </a:solidFill>
              </a:rPr>
              <a:t>U</a:t>
            </a:r>
            <a:r>
              <a:rPr lang="en-US" sz="2600" kern="1200" dirty="0">
                <a:solidFill>
                  <a:srgbClr val="EBEBEB"/>
                </a:solidFill>
              </a:rPr>
              <a:t>sing user’s shoulder movements</a:t>
            </a:r>
          </a:p>
        </p:txBody>
      </p:sp>
    </p:spTree>
    <p:extLst>
      <p:ext uri="{BB962C8B-B14F-4D97-AF65-F5344CB8AC3E}">
        <p14:creationId xmlns:p14="http://schemas.microsoft.com/office/powerpoint/2010/main" val="12269899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B9F2D-F6C0-0A69-8A1A-FEDAA03BD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3626863" cy="1641986"/>
          </a:xfrm>
        </p:spPr>
        <p:txBody>
          <a:bodyPr>
            <a:noAutofit/>
          </a:bodyPr>
          <a:lstStyle/>
          <a:p>
            <a:r>
              <a:rPr lang="en-US" sz="3200" dirty="0"/>
              <a:t>Existing solution- Mechanical Straps</a:t>
            </a:r>
            <a:endParaRPr lang="en-IL" sz="3200" dirty="0"/>
          </a:p>
        </p:txBody>
      </p:sp>
      <p:pic>
        <p:nvPicPr>
          <p:cNvPr id="2050" name="Picture 2" descr="Introduction to Body-Powered Hooks">
            <a:extLst>
              <a:ext uri="{FF2B5EF4-FFF2-40B4-BE49-F238E27FC236}">
                <a16:creationId xmlns:a16="http://schemas.microsoft.com/office/drawing/2014/main" id="{E2DD61E9-EDC3-6EA5-9E2C-305E392817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48" t="1" r="8567" b="-3"/>
          <a:stretch/>
        </p:blipFill>
        <p:spPr bwMode="auto">
          <a:xfrm>
            <a:off x="4631870" y="10"/>
            <a:ext cx="75601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5" name="Rectangle 2054">
            <a:extLst>
              <a:ext uri="{FF2B5EF4-FFF2-40B4-BE49-F238E27FC236}">
                <a16:creationId xmlns:a16="http://schemas.microsoft.com/office/drawing/2014/main" id="{A26E2FAE-FA60-497B-B2CB-7702C6FF3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635C21-B79F-808F-18A4-209418A36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758976D-72D1-4507-A9E6-A51157A613E9}" type="slidenum">
              <a:rPr lang="en-IL" smtClean="0"/>
              <a:pPr>
                <a:spcAft>
                  <a:spcPts val="600"/>
                </a:spcAft>
              </a:pPr>
              <a:t>3</a:t>
            </a:fld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3BFFA-789D-5F0E-6803-D5B5DB6186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9" y="2438400"/>
            <a:ext cx="3330328" cy="380999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Pros: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Simple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Reliable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Independent of power source</a:t>
            </a:r>
          </a:p>
          <a:p>
            <a:pPr>
              <a:lnSpc>
                <a:spcPct val="90000"/>
              </a:lnSpc>
            </a:pPr>
            <a:r>
              <a:rPr lang="en-US" dirty="0"/>
              <a:t>Cons: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Requires a lot of physical effort to operate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Limited in DOF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Unnatural look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074033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B9F2D-F6C0-0A69-8A1A-FEDAA03BD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9" y="629266"/>
            <a:ext cx="3330328" cy="1641986"/>
          </a:xfrm>
        </p:spPr>
        <p:txBody>
          <a:bodyPr>
            <a:noAutofit/>
          </a:bodyPr>
          <a:lstStyle/>
          <a:p>
            <a:r>
              <a:rPr lang="en-US" sz="3200" dirty="0"/>
              <a:t>Existing solution- Myoelectric (EMG) Control</a:t>
            </a:r>
            <a:endParaRPr lang="en-IL" sz="3200" dirty="0"/>
          </a:p>
        </p:txBody>
      </p:sp>
      <p:pic>
        <p:nvPicPr>
          <p:cNvPr id="3076" name="Picture 4" descr="3D-Printed Myoelectric Hand Prosthesis - The IEEE Maker Project">
            <a:extLst>
              <a:ext uri="{FF2B5EF4-FFF2-40B4-BE49-F238E27FC236}">
                <a16:creationId xmlns:a16="http://schemas.microsoft.com/office/drawing/2014/main" id="{1D2F35B8-D9AB-84C2-6FE0-3C8BA1B2CC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20" r="23871"/>
          <a:stretch/>
        </p:blipFill>
        <p:spPr bwMode="auto">
          <a:xfrm>
            <a:off x="4634680" y="10"/>
            <a:ext cx="75601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1" name="Rectangle 3080">
            <a:extLst>
              <a:ext uri="{FF2B5EF4-FFF2-40B4-BE49-F238E27FC236}">
                <a16:creationId xmlns:a16="http://schemas.microsoft.com/office/drawing/2014/main" id="{A26E2FAE-FA60-497B-B2CB-7702C6FF3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635C21-B79F-808F-18A4-209418A36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758976D-72D1-4507-A9E6-A51157A613E9}" type="slidenum">
              <a:rPr lang="en-IL" smtClean="0"/>
              <a:pPr>
                <a:spcAft>
                  <a:spcPts val="600"/>
                </a:spcAft>
              </a:pPr>
              <a:t>4</a:t>
            </a:fld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3BFFA-789D-5F0E-6803-D5B5DB6186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9" y="2438400"/>
            <a:ext cx="3330328" cy="3809999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Pros: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High variety of DOF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Can look like  natural arm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Intuitive operation*</a:t>
            </a:r>
          </a:p>
          <a:p>
            <a:pPr>
              <a:lnSpc>
                <a:spcPct val="90000"/>
              </a:lnSpc>
            </a:pPr>
            <a:r>
              <a:rPr lang="en-US" dirty="0"/>
              <a:t>Cons: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Expensive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Heavy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High power consumption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Phantom pain*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569912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AF9FB1-7287-C8AD-9E9D-DB5D69BBB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4344670" cy="162232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dirty="0">
                <a:solidFill>
                  <a:srgbClr val="EBEBEB"/>
                </a:solidFill>
              </a:rPr>
              <a:t>Previous Work-</a:t>
            </a:r>
            <a:br>
              <a:rPr lang="en-US" sz="3600" dirty="0">
                <a:solidFill>
                  <a:srgbClr val="EBEBEB"/>
                </a:solidFill>
              </a:rPr>
            </a:br>
            <a:r>
              <a:rPr lang="en-US" sz="3600" dirty="0" err="1">
                <a:solidFill>
                  <a:srgbClr val="EBEBEB"/>
                </a:solidFill>
              </a:rPr>
              <a:t>Shunit</a:t>
            </a:r>
            <a:r>
              <a:rPr lang="en-US" sz="3600" dirty="0">
                <a:solidFill>
                  <a:srgbClr val="EBEBEB"/>
                </a:solidFill>
              </a:rPr>
              <a:t> </a:t>
            </a:r>
            <a:r>
              <a:rPr lang="en-US" sz="3600" dirty="0" err="1">
                <a:solidFill>
                  <a:srgbClr val="EBEBEB"/>
                </a:solidFill>
              </a:rPr>
              <a:t>Polinsky</a:t>
            </a:r>
            <a:endParaRPr lang="en-IL" sz="3100" dirty="0">
              <a:solidFill>
                <a:srgbClr val="EBEBEB"/>
              </a:solidFill>
            </a:endParaRP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0B02F-834E-671E-CBDA-95D7A6812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1952786"/>
            <a:ext cx="4166509" cy="4271033"/>
          </a:xfrm>
        </p:spPr>
        <p:txBody>
          <a:bodyPr>
            <a:normAutofit/>
          </a:bodyPr>
          <a:lstStyle/>
          <a:p>
            <a:r>
              <a:rPr lang="en-GB" sz="3200" dirty="0">
                <a:solidFill>
                  <a:srgbClr val="EBEBEB"/>
                </a:solidFill>
              </a:rPr>
              <a:t>Reach to Grasp</a:t>
            </a:r>
          </a:p>
          <a:p>
            <a:pPr lvl="1"/>
            <a:r>
              <a:rPr lang="en-GB" sz="2800" dirty="0">
                <a:solidFill>
                  <a:srgbClr val="EBEBEB"/>
                </a:solidFill>
              </a:rPr>
              <a:t>IMU based method</a:t>
            </a:r>
          </a:p>
          <a:p>
            <a:pPr lvl="1"/>
            <a:r>
              <a:rPr lang="en-GB" sz="2800" dirty="0">
                <a:solidFill>
                  <a:srgbClr val="EBEBEB"/>
                </a:solidFill>
              </a:rPr>
              <a:t>Recognition of natural movement patterns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D901E7-3F1C-2CBC-F860-F73B9B1E6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>
                <a:solidFill>
                  <a:srgbClr val="FFFFFF"/>
                </a:solidFill>
              </a:rPr>
              <a:t>5</a:t>
            </a:fld>
            <a:endParaRPr lang="en-IL" dirty="0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56A7E3-ACCD-2568-6B52-EF81B1CA6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3491" y="1589609"/>
            <a:ext cx="6618265" cy="360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2589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171FE1-38EC-3FEC-CD9F-AC33693AC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E2DDD0"/>
                </a:solidFill>
              </a:rPr>
              <a:t>Block Diagram</a:t>
            </a:r>
            <a:endParaRPr lang="en-IL" dirty="0">
              <a:solidFill>
                <a:srgbClr val="E2DDD0"/>
              </a:solidFill>
            </a:endParaRPr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5753CE-9D12-381D-A0A8-622395D6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>
                <a:solidFill>
                  <a:srgbClr val="FFFFFF"/>
                </a:solidFill>
              </a:rPr>
              <a:t>6</a:t>
            </a:fld>
            <a:endParaRPr lang="en-IL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70EB42-BD27-252D-6793-D25149F8E577}"/>
              </a:ext>
            </a:extLst>
          </p:cNvPr>
          <p:cNvSpPr/>
          <p:nvPr/>
        </p:nvSpPr>
        <p:spPr>
          <a:xfrm>
            <a:off x="3190964" y="3094151"/>
            <a:ext cx="3452466" cy="1941776"/>
          </a:xfrm>
          <a:prstGeom prst="rect">
            <a:avLst/>
          </a:prstGeom>
          <a:noFill/>
          <a:ln w="57150">
            <a:solidFill>
              <a:schemeClr val="accent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ln>
                  <a:noFill/>
                </a:ln>
                <a:solidFill>
                  <a:schemeClr val="tx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Our System</a:t>
            </a:r>
            <a:endParaRPr lang="en-IL" sz="2400" dirty="0">
              <a:solidFill>
                <a:schemeClr val="tx1"/>
              </a:solidFill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FBFEC7-CC92-60D0-20C5-C37B4E8EBD0D}"/>
              </a:ext>
            </a:extLst>
          </p:cNvPr>
          <p:cNvSpPr/>
          <p:nvPr/>
        </p:nvSpPr>
        <p:spPr>
          <a:xfrm>
            <a:off x="3523527" y="3629505"/>
            <a:ext cx="1216973" cy="9451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IMU Sensors</a:t>
            </a:r>
            <a:endParaRPr lang="en-IL" sz="12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14CCF9-B280-242A-55A2-51E8E3FB4438}"/>
              </a:ext>
            </a:extLst>
          </p:cNvPr>
          <p:cNvSpPr/>
          <p:nvPr/>
        </p:nvSpPr>
        <p:spPr>
          <a:xfrm>
            <a:off x="5074796" y="3629505"/>
            <a:ext cx="1216973" cy="9451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ESP32</a:t>
            </a:r>
            <a:endParaRPr lang="en-US" sz="1200" dirty="0"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A8B4FEB-048A-5C84-34A3-880447C699FC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1704905" y="4102085"/>
            <a:ext cx="181862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8F6C806-BCA7-9426-AC0C-452561FC1F91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4740500" y="4102085"/>
            <a:ext cx="33429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Box 15">
            <a:extLst>
              <a:ext uri="{FF2B5EF4-FFF2-40B4-BE49-F238E27FC236}">
                <a16:creationId xmlns:a16="http://schemas.microsoft.com/office/drawing/2014/main" id="{69062984-0A62-6523-714C-D694281FA25D}"/>
              </a:ext>
            </a:extLst>
          </p:cNvPr>
          <p:cNvSpPr txBox="1"/>
          <p:nvPr/>
        </p:nvSpPr>
        <p:spPr>
          <a:xfrm>
            <a:off x="1257859" y="3670961"/>
            <a:ext cx="2042445" cy="55798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Shoulder Movement</a:t>
            </a:r>
            <a:endParaRPr lang="en-IL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3674F56-3CFD-82C6-E0B0-2C3CD3DB08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0741" b="65123" l="2357" r="24411">
                        <a14:foregroundMark x1="22054" y1="42593" x2="23232" y2="48457"/>
                        <a14:foregroundMark x1="21212" y1="51235" x2="23737" y2="40741"/>
                        <a14:foregroundMark x1="24579" y1="50926" x2="24411" y2="43827"/>
                        <a14:foregroundMark x1="7071" y1="62654" x2="7071" y2="65123"/>
                      </a14:backgroundRemoval>
                    </a14:imgEffect>
                  </a14:imgLayer>
                </a14:imgProps>
              </a:ext>
            </a:extLst>
          </a:blip>
          <a:srcRect t="38401" r="74136" b="33153"/>
          <a:stretch/>
        </p:blipFill>
        <p:spPr>
          <a:xfrm rot="17515424" flipH="1">
            <a:off x="8681219" y="3548717"/>
            <a:ext cx="1976831" cy="1185900"/>
          </a:xfrm>
          <a:prstGeom prst="rect">
            <a:avLst/>
          </a:prstGeom>
        </p:spPr>
      </p:pic>
      <p:pic>
        <p:nvPicPr>
          <p:cNvPr id="2050" name="Picture 2" descr="Wifi Symbol Stamp">
            <a:extLst>
              <a:ext uri="{FF2B5EF4-FFF2-40B4-BE49-F238E27FC236}">
                <a16:creationId xmlns:a16="http://schemas.microsoft.com/office/drawing/2014/main" id="{918AC1A8-2AB2-4385-9DE0-8BCA29E278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6569799" y="3647162"/>
            <a:ext cx="1432177" cy="953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 descr="Wifi Symbol Stamp">
            <a:extLst>
              <a:ext uri="{FF2B5EF4-FFF2-40B4-BE49-F238E27FC236}">
                <a16:creationId xmlns:a16="http://schemas.microsoft.com/office/drawing/2014/main" id="{6547E373-A66F-3EFB-E231-A218C5A0F5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752680" y="3664753"/>
            <a:ext cx="1432177" cy="953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List of Bluetooth profiles - Wikipedia">
            <a:extLst>
              <a:ext uri="{FF2B5EF4-FFF2-40B4-BE49-F238E27FC236}">
                <a16:creationId xmlns:a16="http://schemas.microsoft.com/office/drawing/2014/main" id="{79041D59-7392-7557-1025-FBD26B2F48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330" y="3744832"/>
            <a:ext cx="469459" cy="714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1338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66E31-C0E6-ADC4-D61B-61C4B4DA28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Possible Approaches</a:t>
            </a:r>
            <a:endParaRPr lang="en-I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C18CAA-91D0-0719-9E22-28D24E7DC0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B8AB56-7BB6-16C6-5824-A4A2DBF05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/>
              <a:t>7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38285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AF9FB1-7287-C8AD-9E9D-DB5D69BBB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4344670" cy="96034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>
                <a:solidFill>
                  <a:srgbClr val="EBEBEB"/>
                </a:solidFill>
              </a:rPr>
              <a:t>Mode Cycling</a:t>
            </a:r>
            <a:endParaRPr lang="en-IL" sz="4000" dirty="0">
              <a:solidFill>
                <a:srgbClr val="EBEBEB"/>
              </a:solidFill>
            </a:endParaRP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0B02F-834E-671E-CBDA-95D7A6812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064" y="1952786"/>
            <a:ext cx="5147389" cy="4271033"/>
          </a:xfrm>
        </p:spPr>
        <p:txBody>
          <a:bodyPr>
            <a:normAutofit fontScale="92500"/>
          </a:bodyPr>
          <a:lstStyle/>
          <a:p>
            <a:r>
              <a:rPr lang="en-GB" sz="3000" dirty="0">
                <a:solidFill>
                  <a:srgbClr val="EBEBEB"/>
                </a:solidFill>
              </a:rPr>
              <a:t>Pros:</a:t>
            </a:r>
          </a:p>
          <a:p>
            <a:pPr lvl="1"/>
            <a:r>
              <a:rPr lang="en-GB" sz="2800" dirty="0">
                <a:solidFill>
                  <a:srgbClr val="EBEBEB"/>
                </a:solidFill>
              </a:rPr>
              <a:t>Easier movement identification</a:t>
            </a:r>
          </a:p>
          <a:p>
            <a:pPr lvl="1"/>
            <a:r>
              <a:rPr lang="en-GB" sz="2800" dirty="0">
                <a:solidFill>
                  <a:srgbClr val="EBEBEB"/>
                </a:solidFill>
              </a:rPr>
              <a:t>Less actions to remember</a:t>
            </a:r>
          </a:p>
          <a:p>
            <a:r>
              <a:rPr lang="en-GB" sz="3000" dirty="0">
                <a:solidFill>
                  <a:srgbClr val="EBEBEB"/>
                </a:solidFill>
              </a:rPr>
              <a:t>Cons:</a:t>
            </a:r>
          </a:p>
          <a:p>
            <a:pPr lvl="1"/>
            <a:r>
              <a:rPr lang="en-GB" sz="2800" dirty="0">
                <a:solidFill>
                  <a:srgbClr val="EBEBEB"/>
                </a:solidFill>
              </a:rPr>
              <a:t>Less immediate operation</a:t>
            </a:r>
          </a:p>
          <a:p>
            <a:pPr lvl="1"/>
            <a:r>
              <a:rPr lang="en-GB" sz="2800" dirty="0">
                <a:solidFill>
                  <a:srgbClr val="EBEBEB"/>
                </a:solidFill>
              </a:rPr>
              <a:t>Need to remember state sequence</a:t>
            </a:r>
          </a:p>
          <a:p>
            <a:endParaRPr lang="en-GB" sz="3000" dirty="0">
              <a:solidFill>
                <a:srgbClr val="EBEBEB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D901E7-3F1C-2CBC-F860-F73B9B1E6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>
                <a:solidFill>
                  <a:srgbClr val="FFFFFF"/>
                </a:solidFill>
              </a:rPr>
              <a:t>8</a:t>
            </a:fld>
            <a:endParaRPr lang="en-IL" dirty="0">
              <a:solidFill>
                <a:srgbClr val="FFFFFF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EA9D18B-FA05-E072-159B-13D9DE38487D}"/>
              </a:ext>
            </a:extLst>
          </p:cNvPr>
          <p:cNvGrpSpPr/>
          <p:nvPr/>
        </p:nvGrpSpPr>
        <p:grpSpPr>
          <a:xfrm>
            <a:off x="5413753" y="157159"/>
            <a:ext cx="7132209" cy="6543681"/>
            <a:chOff x="5413753" y="157159"/>
            <a:chExt cx="7132209" cy="6543681"/>
          </a:xfrm>
        </p:grpSpPr>
        <p:pic>
          <p:nvPicPr>
            <p:cNvPr id="1030" name="Picture 6" descr="One Person Was to Have an Ego”: Arnold Schwarzenegger's CIA Buddies From  Fubar Shares the Surprising Experience of Working With the Terminator -  EssentiallySports">
              <a:extLst>
                <a:ext uri="{FF2B5EF4-FFF2-40B4-BE49-F238E27FC236}">
                  <a16:creationId xmlns:a16="http://schemas.microsoft.com/office/drawing/2014/main" id="{BC0731D3-E063-4A11-4AC6-7D26B1DE841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1103"/>
            <a:stretch/>
          </p:blipFill>
          <p:spPr bwMode="auto">
            <a:xfrm flipH="1">
              <a:off x="6534878" y="157159"/>
              <a:ext cx="3199649" cy="65436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4CD75DD1-43A5-6A59-18B5-0DF0946A7FF9}"/>
                </a:ext>
              </a:extLst>
            </p:cNvPr>
            <p:cNvGrpSpPr/>
            <p:nvPr/>
          </p:nvGrpSpPr>
          <p:grpSpPr>
            <a:xfrm>
              <a:off x="5413753" y="1259713"/>
              <a:ext cx="7132209" cy="3503212"/>
              <a:chOff x="6104579" y="1460873"/>
              <a:chExt cx="4458927" cy="2190144"/>
            </a:xfrm>
          </p:grpSpPr>
          <p:sp>
            <p:nvSpPr>
              <p:cNvPr id="5" name="Arrow: Up 4">
                <a:extLst>
                  <a:ext uri="{FF2B5EF4-FFF2-40B4-BE49-F238E27FC236}">
                    <a16:creationId xmlns:a16="http://schemas.microsoft.com/office/drawing/2014/main" id="{69283ECA-FED0-4258-AAEA-B6740D9C4E69}"/>
                  </a:ext>
                </a:extLst>
              </p:cNvPr>
              <p:cNvSpPr/>
              <p:nvPr/>
            </p:nvSpPr>
            <p:spPr>
              <a:xfrm>
                <a:off x="7860589" y="1952785"/>
                <a:ext cx="437362" cy="852407"/>
              </a:xfrm>
              <a:prstGeom prst="upArrow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6" name="Arrow: Up 5">
                <a:extLst>
                  <a:ext uri="{FF2B5EF4-FFF2-40B4-BE49-F238E27FC236}">
                    <a16:creationId xmlns:a16="http://schemas.microsoft.com/office/drawing/2014/main" id="{EEF605F0-61D6-E585-3365-65B0688436C3}"/>
                  </a:ext>
                </a:extLst>
              </p:cNvPr>
              <p:cNvSpPr/>
              <p:nvPr/>
            </p:nvSpPr>
            <p:spPr>
              <a:xfrm rot="5400000">
                <a:off x="8471048" y="2586599"/>
                <a:ext cx="437362" cy="852407"/>
              </a:xfrm>
              <a:prstGeom prst="upArrow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8" name="Arrow: Up 7">
                <a:extLst>
                  <a:ext uri="{FF2B5EF4-FFF2-40B4-BE49-F238E27FC236}">
                    <a16:creationId xmlns:a16="http://schemas.microsoft.com/office/drawing/2014/main" id="{30D1C271-6D2C-850A-AABC-9D70AE3FF2DD}"/>
                  </a:ext>
                </a:extLst>
              </p:cNvPr>
              <p:cNvSpPr/>
              <p:nvPr/>
            </p:nvSpPr>
            <p:spPr>
              <a:xfrm rot="16200000">
                <a:off x="7263960" y="2586599"/>
                <a:ext cx="437362" cy="852407"/>
              </a:xfrm>
              <a:prstGeom prst="upArrow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7CAB315-23BB-1333-9A96-98EC9EF19DE8}"/>
                  </a:ext>
                </a:extLst>
              </p:cNvPr>
              <p:cNvSpPr txBox="1"/>
              <p:nvPr/>
            </p:nvSpPr>
            <p:spPr>
              <a:xfrm>
                <a:off x="6104579" y="2669694"/>
                <a:ext cx="1474579" cy="9813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>
                    <a:ln>
                      <a:solidFill>
                        <a:schemeClr val="tx1"/>
                      </a:solidFill>
                    </a:ln>
                    <a:solidFill>
                      <a:srgbClr val="FFC000"/>
                    </a:solidFill>
                  </a:rPr>
                  <a:t>Next Mode</a:t>
                </a:r>
                <a:endParaRPr lang="en-IL" sz="4800" b="1" dirty="0">
                  <a:ln>
                    <a:solidFill>
                      <a:schemeClr val="tx1"/>
                    </a:solidFill>
                  </a:ln>
                  <a:solidFill>
                    <a:srgbClr val="FFC000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804D282-6946-AC59-2B33-CFC6CA9CADD5}"/>
                  </a:ext>
                </a:extLst>
              </p:cNvPr>
              <p:cNvSpPr txBox="1"/>
              <p:nvPr/>
            </p:nvSpPr>
            <p:spPr>
              <a:xfrm>
                <a:off x="7286983" y="1460873"/>
                <a:ext cx="1619707" cy="5195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>
                    <a:ln>
                      <a:solidFill>
                        <a:schemeClr val="tx1"/>
                      </a:solidFill>
                    </a:ln>
                    <a:solidFill>
                      <a:srgbClr val="FFC000"/>
                    </a:solidFill>
                  </a:rPr>
                  <a:t>On/Off</a:t>
                </a:r>
                <a:endParaRPr lang="en-IL" sz="4800" b="1" dirty="0">
                  <a:ln>
                    <a:solidFill>
                      <a:schemeClr val="tx1"/>
                    </a:solidFill>
                  </a:ln>
                  <a:solidFill>
                    <a:srgbClr val="FFC000"/>
                  </a:solidFill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653BA3AA-118B-58B0-9F24-1E10B9F071CD}"/>
                  </a:ext>
                </a:extLst>
              </p:cNvPr>
              <p:cNvSpPr txBox="1"/>
              <p:nvPr/>
            </p:nvSpPr>
            <p:spPr>
              <a:xfrm>
                <a:off x="9088927" y="2658824"/>
                <a:ext cx="1474579" cy="9813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>
                    <a:ln w="3175">
                      <a:solidFill>
                        <a:schemeClr val="tx1"/>
                      </a:solidFill>
                    </a:ln>
                    <a:solidFill>
                      <a:srgbClr val="FFC000"/>
                    </a:solidFill>
                  </a:rPr>
                  <a:t>Prev. Mode</a:t>
                </a:r>
                <a:endParaRPr lang="en-IL" sz="4800" b="1" dirty="0">
                  <a:ln w="3175">
                    <a:solidFill>
                      <a:schemeClr val="tx1"/>
                    </a:solidFill>
                  </a:ln>
                  <a:solidFill>
                    <a:srgbClr val="FFC00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81817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AF9FB1-7287-C8AD-9E9D-DB5D69BBB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4344670" cy="96034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>
                <a:solidFill>
                  <a:srgbClr val="EBEBEB"/>
                </a:solidFill>
              </a:rPr>
              <a:t>Mode Mapping</a:t>
            </a:r>
            <a:endParaRPr lang="en-IL" sz="4000" dirty="0">
              <a:solidFill>
                <a:srgbClr val="EBEBEB"/>
              </a:solidFill>
            </a:endParaRP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D901E7-3F1C-2CBC-F860-F73B9B1E6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8976D-72D1-4507-A9E6-A51157A613E9}" type="slidenum">
              <a:rPr lang="en-IL" smtClean="0">
                <a:solidFill>
                  <a:srgbClr val="FFFFFF"/>
                </a:solidFill>
              </a:rPr>
              <a:t>9</a:t>
            </a:fld>
            <a:endParaRPr lang="en-IL" dirty="0">
              <a:solidFill>
                <a:srgbClr val="FFFFFF"/>
              </a:solidFill>
            </a:endParaRPr>
          </a:p>
        </p:txBody>
      </p:sp>
      <p:pic>
        <p:nvPicPr>
          <p:cNvPr id="1030" name="Picture 6" descr="One Person Was to Have an Ego”: Arnold Schwarzenegger's CIA Buddies From  Fubar Shares the Surprising Experience of Working With the Terminator -  EssentiallySports">
            <a:extLst>
              <a:ext uri="{FF2B5EF4-FFF2-40B4-BE49-F238E27FC236}">
                <a16:creationId xmlns:a16="http://schemas.microsoft.com/office/drawing/2014/main" id="{BC0731D3-E063-4A11-4AC6-7D26B1DE84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103"/>
          <a:stretch/>
        </p:blipFill>
        <p:spPr bwMode="auto">
          <a:xfrm flipH="1">
            <a:off x="6534878" y="157159"/>
            <a:ext cx="3199649" cy="6543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53BA3AA-118B-58B0-9F24-1E10B9F071CD}"/>
              </a:ext>
            </a:extLst>
          </p:cNvPr>
          <p:cNvSpPr txBox="1"/>
          <p:nvPr/>
        </p:nvSpPr>
        <p:spPr>
          <a:xfrm>
            <a:off x="10142367" y="2257071"/>
            <a:ext cx="2358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</a:rPr>
              <a:t>M1</a:t>
            </a:r>
            <a:endParaRPr lang="en-IL" sz="4800" b="1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A34C68B-9CFE-3638-3641-E3364558DA25}"/>
              </a:ext>
            </a:extLst>
          </p:cNvPr>
          <p:cNvGrpSpPr/>
          <p:nvPr/>
        </p:nvGrpSpPr>
        <p:grpSpPr>
          <a:xfrm>
            <a:off x="6888679" y="2046543"/>
            <a:ext cx="3352130" cy="3681747"/>
            <a:chOff x="6888679" y="2046543"/>
            <a:chExt cx="3352130" cy="3681747"/>
          </a:xfrm>
        </p:grpSpPr>
        <p:sp>
          <p:nvSpPr>
            <p:cNvPr id="5" name="Arrow: Up 4">
              <a:extLst>
                <a:ext uri="{FF2B5EF4-FFF2-40B4-BE49-F238E27FC236}">
                  <a16:creationId xmlns:a16="http://schemas.microsoft.com/office/drawing/2014/main" id="{69283ECA-FED0-4258-AAEA-B6740D9C4E69}"/>
                </a:ext>
              </a:extLst>
            </p:cNvPr>
            <p:cNvSpPr/>
            <p:nvPr/>
          </p:nvSpPr>
          <p:spPr>
            <a:xfrm>
              <a:off x="8222552" y="2046543"/>
              <a:ext cx="699576" cy="1363455"/>
            </a:xfrm>
            <a:prstGeom prst="upArrow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dirty="0"/>
            </a:p>
          </p:txBody>
        </p:sp>
        <p:sp>
          <p:nvSpPr>
            <p:cNvPr id="8" name="Arrow: Up 7">
              <a:extLst>
                <a:ext uri="{FF2B5EF4-FFF2-40B4-BE49-F238E27FC236}">
                  <a16:creationId xmlns:a16="http://schemas.microsoft.com/office/drawing/2014/main" id="{30D1C271-6D2C-850A-AABC-9D70AE3FF2DD}"/>
                </a:ext>
              </a:extLst>
            </p:cNvPr>
            <p:cNvSpPr/>
            <p:nvPr/>
          </p:nvSpPr>
          <p:spPr>
            <a:xfrm rot="18077000">
              <a:off x="7220619" y="2614151"/>
              <a:ext cx="699576" cy="1363455"/>
            </a:xfrm>
            <a:prstGeom prst="upArrow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  <p:sp>
          <p:nvSpPr>
            <p:cNvPr id="16" name="Arrow: Up 15">
              <a:extLst>
                <a:ext uri="{FF2B5EF4-FFF2-40B4-BE49-F238E27FC236}">
                  <a16:creationId xmlns:a16="http://schemas.microsoft.com/office/drawing/2014/main" id="{AE09D511-BCCC-E1AC-5142-F6C0CCFF051C}"/>
                </a:ext>
              </a:extLst>
            </p:cNvPr>
            <p:cNvSpPr/>
            <p:nvPr/>
          </p:nvSpPr>
          <p:spPr>
            <a:xfrm rot="3523000" flipH="1">
              <a:off x="9200109" y="2614150"/>
              <a:ext cx="699576" cy="1363455"/>
            </a:xfrm>
            <a:prstGeom prst="upArrow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  <p:sp>
          <p:nvSpPr>
            <p:cNvPr id="17" name="Arrow: Up 16">
              <a:extLst>
                <a:ext uri="{FF2B5EF4-FFF2-40B4-BE49-F238E27FC236}">
                  <a16:creationId xmlns:a16="http://schemas.microsoft.com/office/drawing/2014/main" id="{2F76F707-B56B-F663-8B01-8E08F8A42E51}"/>
                </a:ext>
              </a:extLst>
            </p:cNvPr>
            <p:cNvSpPr/>
            <p:nvPr/>
          </p:nvSpPr>
          <p:spPr>
            <a:xfrm flipV="1">
              <a:off x="8231737" y="4364835"/>
              <a:ext cx="699576" cy="1363455"/>
            </a:xfrm>
            <a:prstGeom prst="upArrow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dirty="0"/>
            </a:p>
          </p:txBody>
        </p:sp>
        <p:sp>
          <p:nvSpPr>
            <p:cNvPr id="19" name="Arrow: Up 18">
              <a:extLst>
                <a:ext uri="{FF2B5EF4-FFF2-40B4-BE49-F238E27FC236}">
                  <a16:creationId xmlns:a16="http://schemas.microsoft.com/office/drawing/2014/main" id="{56E59DFD-76BD-8F40-E650-DCD29531EF1B}"/>
                </a:ext>
              </a:extLst>
            </p:cNvPr>
            <p:cNvSpPr/>
            <p:nvPr/>
          </p:nvSpPr>
          <p:spPr>
            <a:xfrm rot="3523000" flipV="1">
              <a:off x="7229804" y="3797227"/>
              <a:ext cx="699576" cy="1363455"/>
            </a:xfrm>
            <a:prstGeom prst="upArrow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  <p:sp>
          <p:nvSpPr>
            <p:cNvPr id="22" name="Arrow: Up 21">
              <a:extLst>
                <a:ext uri="{FF2B5EF4-FFF2-40B4-BE49-F238E27FC236}">
                  <a16:creationId xmlns:a16="http://schemas.microsoft.com/office/drawing/2014/main" id="{24838BE4-C294-4CB1-1017-E649F1293498}"/>
                </a:ext>
              </a:extLst>
            </p:cNvPr>
            <p:cNvSpPr/>
            <p:nvPr/>
          </p:nvSpPr>
          <p:spPr>
            <a:xfrm rot="18077000" flipH="1" flipV="1">
              <a:off x="9209294" y="3797228"/>
              <a:ext cx="699576" cy="1363455"/>
            </a:xfrm>
            <a:prstGeom prst="upArrow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9EEE49EC-9031-CE8D-F712-BCBC31EA2722}"/>
              </a:ext>
            </a:extLst>
          </p:cNvPr>
          <p:cNvSpPr txBox="1"/>
          <p:nvPr/>
        </p:nvSpPr>
        <p:spPr>
          <a:xfrm>
            <a:off x="10142367" y="4599092"/>
            <a:ext cx="2358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</a:rPr>
              <a:t>M2</a:t>
            </a:r>
            <a:endParaRPr lang="en-IL" sz="4800" b="1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DA5AC0E-0529-144C-68F5-DAD904F38B78}"/>
              </a:ext>
            </a:extLst>
          </p:cNvPr>
          <p:cNvSpPr txBox="1"/>
          <p:nvPr/>
        </p:nvSpPr>
        <p:spPr>
          <a:xfrm>
            <a:off x="8194518" y="5760605"/>
            <a:ext cx="2358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</a:rPr>
              <a:t>M3</a:t>
            </a:r>
            <a:endParaRPr lang="en-IL" sz="4800" b="1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7309B92-FA5C-D3D5-2D6B-57B24D0B8915}"/>
              </a:ext>
            </a:extLst>
          </p:cNvPr>
          <p:cNvSpPr txBox="1"/>
          <p:nvPr/>
        </p:nvSpPr>
        <p:spPr>
          <a:xfrm>
            <a:off x="6032175" y="4748704"/>
            <a:ext cx="2358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</a:rPr>
              <a:t>M4</a:t>
            </a:r>
            <a:endParaRPr lang="en-IL" sz="4800" b="1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4F9C1E2-F9DD-5840-F5EA-897D15F48644}"/>
              </a:ext>
            </a:extLst>
          </p:cNvPr>
          <p:cNvSpPr txBox="1"/>
          <p:nvPr/>
        </p:nvSpPr>
        <p:spPr>
          <a:xfrm>
            <a:off x="5863492" y="2371514"/>
            <a:ext cx="2358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</a:rPr>
              <a:t>M5</a:t>
            </a:r>
            <a:endParaRPr lang="en-IL" sz="4800" b="1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5FEDA5-E825-75F0-EBD8-C278F3F512A0}"/>
              </a:ext>
            </a:extLst>
          </p:cNvPr>
          <p:cNvSpPr txBox="1"/>
          <p:nvPr/>
        </p:nvSpPr>
        <p:spPr>
          <a:xfrm>
            <a:off x="8083808" y="1268914"/>
            <a:ext cx="2358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</a:rPr>
              <a:t>Idle</a:t>
            </a:r>
            <a:endParaRPr lang="en-IL" sz="4800" b="1" dirty="0">
              <a:ln w="3175">
                <a:solidFill>
                  <a:schemeClr val="tx1"/>
                </a:solidFill>
              </a:ln>
              <a:solidFill>
                <a:srgbClr val="FFC000"/>
              </a:solidFill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5E6EACED-3A3D-B9DE-918C-D5D8F8A5B98C}"/>
              </a:ext>
            </a:extLst>
          </p:cNvPr>
          <p:cNvSpPr txBox="1">
            <a:spLocks/>
          </p:cNvSpPr>
          <p:nvPr/>
        </p:nvSpPr>
        <p:spPr>
          <a:xfrm>
            <a:off x="105064" y="1952786"/>
            <a:ext cx="5147389" cy="427103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GB" sz="3000" dirty="0">
                <a:solidFill>
                  <a:srgbClr val="EBEBEB"/>
                </a:solidFill>
              </a:rPr>
              <a:t>Pros:</a:t>
            </a:r>
          </a:p>
          <a:p>
            <a:pPr lvl="1"/>
            <a:r>
              <a:rPr lang="en-GB" sz="2800" dirty="0">
                <a:solidFill>
                  <a:srgbClr val="EBEBEB"/>
                </a:solidFill>
              </a:rPr>
              <a:t>Immediate activation of wanted mode</a:t>
            </a:r>
          </a:p>
          <a:p>
            <a:r>
              <a:rPr lang="en-GB" sz="3000" dirty="0">
                <a:solidFill>
                  <a:srgbClr val="EBEBEB"/>
                </a:solidFill>
              </a:rPr>
              <a:t>Cons:</a:t>
            </a:r>
          </a:p>
          <a:p>
            <a:pPr lvl="1"/>
            <a:r>
              <a:rPr lang="en-GB" sz="3200" dirty="0">
                <a:solidFill>
                  <a:srgbClr val="EBEBEB"/>
                </a:solidFill>
              </a:rPr>
              <a:t>Harder movement identification</a:t>
            </a:r>
          </a:p>
          <a:p>
            <a:pPr lvl="1"/>
            <a:r>
              <a:rPr lang="en-GB" sz="3200" dirty="0">
                <a:solidFill>
                  <a:srgbClr val="EBEBEB"/>
                </a:solidFill>
              </a:rPr>
              <a:t>Need to remember state location</a:t>
            </a:r>
          </a:p>
          <a:p>
            <a:pPr lvl="1"/>
            <a:r>
              <a:rPr lang="en-GB" sz="3200" dirty="0">
                <a:solidFill>
                  <a:srgbClr val="EBEBEB"/>
                </a:solidFill>
              </a:rPr>
              <a:t>Limited amount of accessible modes</a:t>
            </a:r>
          </a:p>
        </p:txBody>
      </p:sp>
    </p:spTree>
    <p:extLst>
      <p:ext uri="{BB962C8B-B14F-4D97-AF65-F5344CB8AC3E}">
        <p14:creationId xmlns:p14="http://schemas.microsoft.com/office/powerpoint/2010/main" val="409062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2721</TotalTime>
  <Words>356</Words>
  <Application>Microsoft Office PowerPoint</Application>
  <PresentationFormat>Widescreen</PresentationFormat>
  <Paragraphs>133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Century Gothic</vt:lpstr>
      <vt:lpstr>David</vt:lpstr>
      <vt:lpstr>Wingdings 3</vt:lpstr>
      <vt:lpstr>Ion</vt:lpstr>
      <vt:lpstr>Prosthetic Hand Control via Shoulder Movement</vt:lpstr>
      <vt:lpstr>Problem Definition</vt:lpstr>
      <vt:lpstr>Existing solution- Mechanical Straps</vt:lpstr>
      <vt:lpstr>Existing solution- Myoelectric (EMG) Control</vt:lpstr>
      <vt:lpstr>Previous Work- Shunit Polinsky</vt:lpstr>
      <vt:lpstr>Block Diagram</vt:lpstr>
      <vt:lpstr>Possible Approaches</vt:lpstr>
      <vt:lpstr>Mode Cycling</vt:lpstr>
      <vt:lpstr>Mode Mapping</vt:lpstr>
      <vt:lpstr>Complex Gestures Mode Mapping</vt:lpstr>
      <vt:lpstr>LSTM</vt:lpstr>
      <vt:lpstr>GRU</vt:lpstr>
      <vt:lpstr>Random Forest</vt:lpstr>
      <vt:lpstr>Purposed  Solution</vt:lpstr>
      <vt:lpstr>Simplified Mode Cycling</vt:lpstr>
      <vt:lpstr>Forward / Back Symmetry</vt:lpstr>
      <vt:lpstr>Program Flow</vt:lpstr>
      <vt:lpstr>System Interconnection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Crowd sourcing water turbidity information</dc:title>
  <dc:creator>Itay Mal</dc:creator>
  <cp:lastModifiedBy>nitay nitay</cp:lastModifiedBy>
  <cp:revision>48</cp:revision>
  <dcterms:created xsi:type="dcterms:W3CDTF">2022-11-19T13:17:54Z</dcterms:created>
  <dcterms:modified xsi:type="dcterms:W3CDTF">2024-07-26T13:33:31Z</dcterms:modified>
</cp:coreProperties>
</file>

<file path=docProps/thumbnail.jpeg>
</file>